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758929-F20D-406A-8BC3-52E1434423A7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4434ED-F9A0-49A7-872A-A447E1EA4126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aboutireland.ie/" TargetMode="External"/><Relationship Id="rId2" Type="http://schemas.openxmlformats.org/officeDocument/2006/relationships/hyperlink" Target="http://www.nationalarchives.i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vantownlands.com/" TargetMode="External"/><Relationship Id="rId2" Type="http://schemas.openxmlformats.org/officeDocument/2006/relationships/hyperlink" Target="http://www.duchas.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accent1"/>
                </a:solidFill>
                <a:latin typeface="Algerian" panose="04020705040A02060702" pitchFamily="82" charset="0"/>
              </a:rPr>
              <a:t>MUNTERCONNAUGHT HERITAGE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2400" b="1" dirty="0" err="1">
                <a:latin typeface="Algerian" panose="04020705040A02060702" pitchFamily="82" charset="0"/>
              </a:rPr>
              <a:t>Ballydurrow</a:t>
            </a:r>
            <a:r>
              <a:rPr lang="en-IE" sz="2400" b="1" dirty="0">
                <a:latin typeface="Algerian" panose="04020705040A02060702" pitchFamily="82" charset="0"/>
              </a:rPr>
              <a:t> community centre</a:t>
            </a:r>
          </a:p>
          <a:p>
            <a:r>
              <a:rPr lang="en-IE" sz="2400" b="1" dirty="0">
                <a:latin typeface="Algerian" panose="04020705040A02060702" pitchFamily="82" charset="0"/>
              </a:rPr>
              <a:t>7</a:t>
            </a:r>
            <a:r>
              <a:rPr lang="en-IE" sz="2400" b="1" baseline="30000" dirty="0">
                <a:latin typeface="Algerian" panose="04020705040A02060702" pitchFamily="82" charset="0"/>
              </a:rPr>
              <a:t>th</a:t>
            </a:r>
            <a:r>
              <a:rPr lang="en-IE" sz="2400" b="1" dirty="0">
                <a:latin typeface="Algerian" panose="04020705040A02060702" pitchFamily="82" charset="0"/>
              </a:rPr>
              <a:t>  </a:t>
            </a:r>
            <a:r>
              <a:rPr lang="en-IE" sz="2400" b="1" dirty="0" err="1">
                <a:latin typeface="Algerian" panose="04020705040A02060702" pitchFamily="82" charset="0"/>
              </a:rPr>
              <a:t>december</a:t>
            </a:r>
            <a:r>
              <a:rPr lang="en-IE" sz="2400" b="1">
                <a:latin typeface="Algerian" panose="04020705040A02060702" pitchFamily="82" charset="0"/>
              </a:rPr>
              <a:t> 2022</a:t>
            </a:r>
            <a:endParaRPr lang="en-IE" sz="24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4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Tithe </a:t>
            </a:r>
            <a:r>
              <a:rPr lang="en-IE" sz="2400" dirty="0" err="1"/>
              <a:t>Applotments</a:t>
            </a:r>
            <a:r>
              <a:rPr lang="en-IE" sz="2400" dirty="0"/>
              <a:t> (1826) </a:t>
            </a:r>
            <a:r>
              <a:rPr lang="en-IE" sz="2400" dirty="0">
                <a:hlinkClick r:id="rId2"/>
              </a:rPr>
              <a:t>www.nationalarchives.ie</a:t>
            </a:r>
            <a:r>
              <a:rPr lang="en-IE" sz="2400" dirty="0"/>
              <a:t> </a:t>
            </a:r>
          </a:p>
          <a:p>
            <a:r>
              <a:rPr lang="en-IE" sz="2400" dirty="0"/>
              <a:t>Griffith’s Valuation (1857) </a:t>
            </a:r>
            <a:r>
              <a:rPr lang="en-IE" sz="2400" dirty="0">
                <a:hlinkClick r:id="rId3"/>
              </a:rPr>
              <a:t>www.askaboutireland.ie</a:t>
            </a:r>
            <a:endParaRPr lang="en-IE" sz="2400" dirty="0"/>
          </a:p>
          <a:p>
            <a:r>
              <a:rPr lang="en-IE" sz="2400" dirty="0"/>
              <a:t>Patrick Cassidy (ed.), Virginia a portrait (Virginia 400 Committee, 2012)</a:t>
            </a:r>
          </a:p>
          <a:p>
            <a:r>
              <a:rPr lang="en-IE" sz="2400" dirty="0"/>
              <a:t>John </a:t>
            </a:r>
            <a:r>
              <a:rPr lang="en-IE" sz="2400" dirty="0" err="1"/>
              <a:t>Smith,The</a:t>
            </a:r>
            <a:r>
              <a:rPr lang="en-IE" sz="2400" dirty="0"/>
              <a:t> Oldcastle Centenary Book, (Oldcastle Centenary Committee, 2004)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SOURCES (CONTD.)</a:t>
            </a:r>
          </a:p>
        </p:txBody>
      </p:sp>
    </p:spTree>
    <p:extLst>
      <p:ext uri="{BB962C8B-B14F-4D97-AF65-F5344CB8AC3E}">
        <p14:creationId xmlns:p14="http://schemas.microsoft.com/office/powerpoint/2010/main" val="162757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341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713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5256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8258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176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923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E" sz="3200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400" dirty="0" err="1"/>
              <a:t>Crannóg</a:t>
            </a:r>
            <a:r>
              <a:rPr lang="en-IE" sz="2400" dirty="0"/>
              <a:t> (possible) – </a:t>
            </a:r>
            <a:r>
              <a:rPr lang="en-IE" sz="2400" dirty="0" err="1"/>
              <a:t>Ryefield</a:t>
            </a:r>
            <a:r>
              <a:rPr lang="en-IE" sz="2400" dirty="0"/>
              <a:t> (Stony Island)</a:t>
            </a:r>
          </a:p>
          <a:p>
            <a:r>
              <a:rPr lang="en-IE" sz="2400" dirty="0"/>
              <a:t>Cashel – </a:t>
            </a:r>
            <a:r>
              <a:rPr lang="en-IE" sz="2400" dirty="0" err="1"/>
              <a:t>Knocktemple</a:t>
            </a:r>
            <a:r>
              <a:rPr lang="en-IE" sz="2400" dirty="0"/>
              <a:t>, </a:t>
            </a:r>
            <a:r>
              <a:rPr lang="en-IE" sz="2400" dirty="0" err="1"/>
              <a:t>Knocknagarton</a:t>
            </a:r>
            <a:r>
              <a:rPr lang="en-IE" sz="2400" dirty="0"/>
              <a:t>, </a:t>
            </a:r>
            <a:r>
              <a:rPr lang="en-IE" sz="2400" dirty="0" err="1"/>
              <a:t>Lurganboy</a:t>
            </a:r>
            <a:r>
              <a:rPr lang="en-IE" sz="2400" dirty="0"/>
              <a:t>, </a:t>
            </a:r>
            <a:r>
              <a:rPr lang="en-IE" sz="2400" dirty="0" err="1"/>
              <a:t>Knockaraheen</a:t>
            </a:r>
            <a:endParaRPr lang="en-IE" sz="2400" dirty="0"/>
          </a:p>
          <a:p>
            <a:r>
              <a:rPr lang="en-IE" sz="2400" dirty="0" err="1"/>
              <a:t>Souterrain</a:t>
            </a:r>
            <a:r>
              <a:rPr lang="en-IE" sz="2400" dirty="0"/>
              <a:t> (possible) – </a:t>
            </a:r>
            <a:r>
              <a:rPr lang="en-IE" sz="2400" dirty="0" err="1"/>
              <a:t>Knockaraheen</a:t>
            </a:r>
            <a:r>
              <a:rPr lang="en-IE" sz="2400" dirty="0"/>
              <a:t>, </a:t>
            </a:r>
            <a:r>
              <a:rPr lang="en-IE" sz="2400" dirty="0" err="1"/>
              <a:t>Croaghan</a:t>
            </a:r>
            <a:endParaRPr lang="en-IE" sz="2400" dirty="0"/>
          </a:p>
          <a:p>
            <a:r>
              <a:rPr lang="en-IE" sz="2400" dirty="0"/>
              <a:t>Motte and bailey – </a:t>
            </a:r>
            <a:r>
              <a:rPr lang="en-IE" sz="2400" dirty="0" err="1"/>
              <a:t>Knocktemple</a:t>
            </a:r>
            <a:endParaRPr lang="en-IE" sz="2400" dirty="0"/>
          </a:p>
          <a:p>
            <a:r>
              <a:rPr lang="en-IE" sz="2400" dirty="0"/>
              <a:t>Church site and graveyard – </a:t>
            </a:r>
            <a:r>
              <a:rPr lang="en-IE" sz="2400" dirty="0" err="1"/>
              <a:t>Knocktemple</a:t>
            </a:r>
            <a:endParaRPr lang="en-IE" sz="2400" dirty="0"/>
          </a:p>
          <a:p>
            <a:r>
              <a:rPr lang="en-IE" sz="2400" dirty="0"/>
              <a:t>Castle site – </a:t>
            </a:r>
            <a:r>
              <a:rPr lang="en-IE" sz="2400" dirty="0" err="1"/>
              <a:t>Knocknaveigh</a:t>
            </a:r>
            <a:endParaRPr lang="en-IE" sz="2400" dirty="0"/>
          </a:p>
          <a:p>
            <a:r>
              <a:rPr lang="en-IE" sz="2400" dirty="0" err="1"/>
              <a:t>Rath</a:t>
            </a:r>
            <a:r>
              <a:rPr lang="en-IE" sz="2400" dirty="0"/>
              <a:t> – </a:t>
            </a:r>
            <a:r>
              <a:rPr lang="en-IE" sz="2400" dirty="0" err="1"/>
              <a:t>Croaghan</a:t>
            </a:r>
            <a:r>
              <a:rPr lang="en-IE" sz="2400" dirty="0"/>
              <a:t>, </a:t>
            </a:r>
            <a:r>
              <a:rPr lang="en-IE" sz="2400" dirty="0" err="1"/>
              <a:t>Knocknagarton</a:t>
            </a:r>
            <a:r>
              <a:rPr lang="en-IE" sz="2400" dirty="0"/>
              <a:t>, Island</a:t>
            </a:r>
          </a:p>
          <a:p>
            <a:r>
              <a:rPr lang="en-IE" sz="2400" dirty="0" err="1"/>
              <a:t>Caldragh</a:t>
            </a:r>
            <a:r>
              <a:rPr lang="en-IE" sz="2400" dirty="0"/>
              <a:t> (burial ground) – </a:t>
            </a:r>
            <a:r>
              <a:rPr lang="en-IE" sz="2400" dirty="0" err="1"/>
              <a:t>Eighter</a:t>
            </a:r>
            <a:endParaRPr lang="en-IE" sz="2400" dirty="0"/>
          </a:p>
          <a:p>
            <a:endParaRPr lang="en-IE" sz="2400" dirty="0"/>
          </a:p>
          <a:p>
            <a:pPr marL="0" indent="0">
              <a:buNone/>
            </a:pPr>
            <a:r>
              <a:rPr lang="en-IE" sz="2400" dirty="0"/>
              <a:t>      Source: </a:t>
            </a:r>
            <a:r>
              <a:rPr lang="en-IE" sz="2400" i="1" dirty="0"/>
              <a:t>Archaeological Inventory of County Cavan, </a:t>
            </a:r>
            <a:r>
              <a:rPr lang="en-IE" sz="2400" dirty="0"/>
              <a:t>Patrick F. O’Donovan, 1995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solidFill>
                  <a:schemeClr val="accent1"/>
                </a:solidFill>
                <a:latin typeface="Algerian" panose="04020705040A02060702" pitchFamily="82" charset="0"/>
              </a:rPr>
              <a:t>ARCHAEOLOGICAL SITES</a:t>
            </a:r>
          </a:p>
        </p:txBody>
      </p:sp>
    </p:spTree>
    <p:extLst>
      <p:ext uri="{BB962C8B-B14F-4D97-AF65-F5344CB8AC3E}">
        <p14:creationId xmlns:p14="http://schemas.microsoft.com/office/powerpoint/2010/main" val="201664368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1800" dirty="0" err="1">
                <a:latin typeface="+mj-lt"/>
              </a:rPr>
              <a:t>Munterconnaught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Muintir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Chúchonnacht</a:t>
            </a:r>
            <a:endParaRPr lang="en-IE" sz="1800" dirty="0">
              <a:latin typeface="+mj-lt"/>
            </a:endParaRPr>
          </a:p>
          <a:p>
            <a:r>
              <a:rPr lang="en-IE" sz="1800" dirty="0" err="1">
                <a:latin typeface="+mj-lt"/>
              </a:rPr>
              <a:t>Ballydurrow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Bealach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Dorcha</a:t>
            </a:r>
            <a:r>
              <a:rPr lang="en-IE" sz="1800" dirty="0">
                <a:latin typeface="+mj-lt"/>
              </a:rPr>
              <a:t>, a dark way or road</a:t>
            </a:r>
          </a:p>
          <a:p>
            <a:r>
              <a:rPr lang="en-IE" sz="1800" dirty="0" err="1">
                <a:latin typeface="+mj-lt"/>
              </a:rPr>
              <a:t>Beherna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Beithearnach</a:t>
            </a:r>
            <a:r>
              <a:rPr lang="en-IE" sz="1800" dirty="0">
                <a:latin typeface="+mj-lt"/>
              </a:rPr>
              <a:t>, place of birch trees</a:t>
            </a:r>
          </a:p>
          <a:p>
            <a:r>
              <a:rPr lang="en-IE" sz="1800" dirty="0" err="1">
                <a:latin typeface="+mj-lt"/>
              </a:rPr>
              <a:t>Carraig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Carraig</a:t>
            </a:r>
            <a:r>
              <a:rPr lang="en-IE" sz="1800" dirty="0">
                <a:latin typeface="+mj-lt"/>
              </a:rPr>
              <a:t>, a rock</a:t>
            </a:r>
          </a:p>
          <a:p>
            <a:r>
              <a:rPr lang="en-IE" sz="1800" dirty="0" err="1">
                <a:latin typeface="+mj-lt"/>
              </a:rPr>
              <a:t>Corronagh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Corr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Eanach</a:t>
            </a:r>
            <a:r>
              <a:rPr lang="en-IE" sz="1800" dirty="0">
                <a:latin typeface="+mj-lt"/>
              </a:rPr>
              <a:t>, place of marshes</a:t>
            </a:r>
          </a:p>
          <a:p>
            <a:r>
              <a:rPr lang="en-IE" sz="1800" dirty="0" err="1">
                <a:latin typeface="+mj-lt"/>
              </a:rPr>
              <a:t>Croghan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Cruachan</a:t>
            </a:r>
            <a:r>
              <a:rPr lang="en-IE" sz="1800" dirty="0">
                <a:latin typeface="+mj-lt"/>
              </a:rPr>
              <a:t>, a stack-shaped hill</a:t>
            </a:r>
          </a:p>
          <a:p>
            <a:r>
              <a:rPr lang="en-IE" sz="1800" dirty="0" err="1">
                <a:latin typeface="+mj-lt"/>
              </a:rPr>
              <a:t>Crossafehin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Cros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Fheichin</a:t>
            </a:r>
            <a:r>
              <a:rPr lang="en-IE" sz="1800" dirty="0">
                <a:latin typeface="+mj-lt"/>
              </a:rPr>
              <a:t>, St. </a:t>
            </a:r>
            <a:r>
              <a:rPr lang="en-IE" sz="1800" dirty="0" err="1">
                <a:latin typeface="+mj-lt"/>
              </a:rPr>
              <a:t>Feichin’s</a:t>
            </a:r>
            <a:r>
              <a:rPr lang="en-IE" sz="1800" dirty="0">
                <a:latin typeface="+mj-lt"/>
              </a:rPr>
              <a:t> Cross</a:t>
            </a:r>
          </a:p>
          <a:p>
            <a:r>
              <a:rPr lang="en-IE" sz="1800" dirty="0" err="1">
                <a:latin typeface="+mj-lt"/>
              </a:rPr>
              <a:t>Eighter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Íochtar</a:t>
            </a:r>
            <a:r>
              <a:rPr lang="en-IE" sz="1800" dirty="0">
                <a:latin typeface="+mj-lt"/>
              </a:rPr>
              <a:t>, the lower place</a:t>
            </a:r>
          </a:p>
          <a:p>
            <a:r>
              <a:rPr lang="en-IE" sz="1800" dirty="0">
                <a:latin typeface="+mj-lt"/>
              </a:rPr>
              <a:t>Island – </a:t>
            </a:r>
            <a:r>
              <a:rPr lang="en-IE" sz="1800" dirty="0" err="1">
                <a:latin typeface="+mj-lt"/>
              </a:rPr>
              <a:t>Oileán</a:t>
            </a:r>
            <a:r>
              <a:rPr lang="en-IE" sz="1800" dirty="0">
                <a:latin typeface="+mj-lt"/>
              </a:rPr>
              <a:t>, island</a:t>
            </a:r>
          </a:p>
          <a:p>
            <a:r>
              <a:rPr lang="en-IE" sz="1800" dirty="0" err="1">
                <a:latin typeface="+mj-lt"/>
              </a:rPr>
              <a:t>Knockaraheen</a:t>
            </a:r>
            <a:r>
              <a:rPr lang="en-IE" sz="1800" dirty="0">
                <a:latin typeface="+mj-lt"/>
              </a:rPr>
              <a:t>  - </a:t>
            </a:r>
            <a:r>
              <a:rPr lang="en-IE" sz="1800" dirty="0" err="1">
                <a:latin typeface="+mj-lt"/>
              </a:rPr>
              <a:t>Cnoc</a:t>
            </a:r>
            <a:r>
              <a:rPr lang="en-IE" sz="1800" dirty="0">
                <a:latin typeface="+mj-lt"/>
              </a:rPr>
              <a:t> an </a:t>
            </a:r>
            <a:r>
              <a:rPr lang="en-IE" sz="1800" dirty="0" err="1">
                <a:latin typeface="+mj-lt"/>
              </a:rPr>
              <a:t>Raithín</a:t>
            </a:r>
            <a:r>
              <a:rPr lang="en-IE" sz="1800" dirty="0">
                <a:latin typeface="+mj-lt"/>
              </a:rPr>
              <a:t>, hill of the little fort</a:t>
            </a:r>
          </a:p>
          <a:p>
            <a:r>
              <a:rPr lang="en-IE" sz="1800" dirty="0" err="1">
                <a:latin typeface="+mj-lt"/>
              </a:rPr>
              <a:t>Knocknagartan</a:t>
            </a:r>
            <a:r>
              <a:rPr lang="en-IE" sz="1800" dirty="0">
                <a:latin typeface="+mj-lt"/>
              </a:rPr>
              <a:t>  - </a:t>
            </a:r>
            <a:r>
              <a:rPr lang="en-IE" sz="1800" dirty="0" err="1">
                <a:latin typeface="+mj-lt"/>
              </a:rPr>
              <a:t>Cnoc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na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gCeartan</a:t>
            </a:r>
            <a:r>
              <a:rPr lang="en-IE" sz="1800" dirty="0">
                <a:latin typeface="+mj-lt"/>
              </a:rPr>
              <a:t>, hill of the forges</a:t>
            </a:r>
          </a:p>
          <a:p>
            <a:r>
              <a:rPr lang="en-IE" sz="1800" dirty="0" err="1">
                <a:latin typeface="+mj-lt"/>
              </a:rPr>
              <a:t>Knocknaveigh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Cnoc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na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bhFiach</a:t>
            </a:r>
            <a:r>
              <a:rPr lang="en-IE" sz="1800" dirty="0">
                <a:latin typeface="+mj-lt"/>
              </a:rPr>
              <a:t>, hill of the ravens</a:t>
            </a:r>
          </a:p>
          <a:p>
            <a:r>
              <a:rPr lang="en-IE" sz="1800" dirty="0" err="1">
                <a:latin typeface="+mj-lt"/>
              </a:rPr>
              <a:t>Knocktemple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Cnoc</a:t>
            </a:r>
            <a:r>
              <a:rPr lang="en-IE" sz="1800" dirty="0">
                <a:latin typeface="+mj-lt"/>
              </a:rPr>
              <a:t> an </a:t>
            </a:r>
            <a:r>
              <a:rPr lang="en-IE" sz="1800" dirty="0" err="1">
                <a:latin typeface="+mj-lt"/>
              </a:rPr>
              <a:t>Teampaill</a:t>
            </a:r>
            <a:r>
              <a:rPr lang="en-IE" sz="1800" dirty="0">
                <a:latin typeface="+mj-lt"/>
              </a:rPr>
              <a:t>, hill of the church</a:t>
            </a:r>
          </a:p>
          <a:p>
            <a:r>
              <a:rPr lang="en-IE" sz="1800" dirty="0" err="1">
                <a:latin typeface="+mj-lt"/>
              </a:rPr>
              <a:t>Lurganboy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Lurgan</a:t>
            </a:r>
            <a:r>
              <a:rPr lang="en-IE" sz="1800" dirty="0">
                <a:latin typeface="+mj-lt"/>
              </a:rPr>
              <a:t> </a:t>
            </a:r>
            <a:r>
              <a:rPr lang="en-IE" sz="1800" dirty="0" err="1">
                <a:latin typeface="+mj-lt"/>
              </a:rPr>
              <a:t>Buí</a:t>
            </a:r>
            <a:r>
              <a:rPr lang="en-IE" sz="1800" dirty="0">
                <a:latin typeface="+mj-lt"/>
              </a:rPr>
              <a:t>, yellow shinbone-shaped hill</a:t>
            </a:r>
          </a:p>
          <a:p>
            <a:r>
              <a:rPr lang="en-IE" sz="1800" dirty="0" err="1">
                <a:latin typeface="+mj-lt"/>
              </a:rPr>
              <a:t>Ryefield</a:t>
            </a:r>
            <a:r>
              <a:rPr lang="en-IE" sz="1800" dirty="0">
                <a:latin typeface="+mj-lt"/>
              </a:rPr>
              <a:t> – </a:t>
            </a:r>
            <a:r>
              <a:rPr lang="en-IE" sz="1800" dirty="0" err="1">
                <a:latin typeface="+mj-lt"/>
              </a:rPr>
              <a:t>Achadh</a:t>
            </a:r>
            <a:r>
              <a:rPr lang="en-IE" sz="1800" dirty="0">
                <a:latin typeface="+mj-lt"/>
              </a:rPr>
              <a:t> an </a:t>
            </a:r>
            <a:r>
              <a:rPr lang="en-IE" sz="1800" dirty="0" err="1">
                <a:latin typeface="+mj-lt"/>
              </a:rPr>
              <a:t>tSeagail</a:t>
            </a:r>
            <a:r>
              <a:rPr lang="en-IE" sz="1800" dirty="0">
                <a:latin typeface="+mj-lt"/>
              </a:rPr>
              <a:t>, rye field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 err="1">
                <a:solidFill>
                  <a:schemeClr val="accent1"/>
                </a:solidFill>
                <a:latin typeface="Algerian" panose="04020705040A02060702" pitchFamily="82" charset="0"/>
              </a:rPr>
              <a:t>logainmneacha</a:t>
            </a:r>
            <a:endParaRPr lang="en-IE" sz="3200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0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2400" dirty="0"/>
              <a:t>1584 – </a:t>
            </a:r>
            <a:r>
              <a:rPr lang="en-IE" sz="2400" dirty="0" err="1"/>
              <a:t>Fiants</a:t>
            </a:r>
            <a:r>
              <a:rPr lang="en-IE" sz="2400" dirty="0"/>
              <a:t> of Elizabeth: list of Letters Patent issued to landowners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/>
              <a:t>1612 - Patent Rolls of James I: grant from the king to Luke Plunket, lord baron of </a:t>
            </a:r>
            <a:r>
              <a:rPr lang="en-IE" sz="2400" dirty="0" err="1"/>
              <a:t>Killene</a:t>
            </a:r>
            <a:r>
              <a:rPr lang="en-IE" sz="2400" dirty="0"/>
              <a:t> – “all the territory or precinct of land called </a:t>
            </a:r>
            <a:r>
              <a:rPr lang="en-IE" sz="2400" dirty="0" err="1"/>
              <a:t>Moynterchonnagh</a:t>
            </a:r>
            <a:r>
              <a:rPr lang="en-IE" sz="2400" dirty="0"/>
              <a:t>, containing 3 </a:t>
            </a:r>
            <a:r>
              <a:rPr lang="en-IE" sz="2400" dirty="0" err="1"/>
              <a:t>tuaghs</a:t>
            </a:r>
            <a:r>
              <a:rPr lang="en-IE" sz="2400" dirty="0"/>
              <a:t> or </a:t>
            </a:r>
            <a:r>
              <a:rPr lang="en-IE" sz="2400" dirty="0" err="1"/>
              <a:t>ballybetaghs</a:t>
            </a:r>
            <a:r>
              <a:rPr lang="en-IE" sz="2400" dirty="0"/>
              <a:t>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/>
              <a:t>1654 – Down Survey 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/>
              <a:t>1664 – Hearth Money Rolls: names of principal householders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2400" dirty="0"/>
              <a:t>1740 – Plunket estates purchased by Thomas </a:t>
            </a:r>
            <a:r>
              <a:rPr lang="en-IE" sz="2400" dirty="0" err="1"/>
              <a:t>Taylour</a:t>
            </a:r>
            <a:r>
              <a:rPr lang="en-IE" sz="2400" dirty="0"/>
              <a:t>, later Earl of </a:t>
            </a:r>
            <a:r>
              <a:rPr lang="en-IE" sz="2400" dirty="0" err="1"/>
              <a:t>Bective</a:t>
            </a:r>
            <a:endParaRPr lang="en-IE" sz="2400" dirty="0"/>
          </a:p>
          <a:p>
            <a:pPr>
              <a:buFont typeface="Arial" panose="020B0604020202020204" pitchFamily="34" charset="0"/>
              <a:buChar char="•"/>
            </a:pPr>
            <a:endParaRPr lang="en-IE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PLANTATION and SETTLEMENT</a:t>
            </a:r>
          </a:p>
        </p:txBody>
      </p:sp>
    </p:spTree>
    <p:extLst>
      <p:ext uri="{BB962C8B-B14F-4D97-AF65-F5344CB8AC3E}">
        <p14:creationId xmlns:p14="http://schemas.microsoft.com/office/powerpoint/2010/main" val="156569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err="1"/>
              <a:t>Taylour</a:t>
            </a:r>
            <a:r>
              <a:rPr lang="en-IE" sz="2400" dirty="0"/>
              <a:t> family – earl of </a:t>
            </a:r>
            <a:r>
              <a:rPr lang="en-IE" sz="2400" dirty="0" err="1"/>
              <a:t>Bective</a:t>
            </a:r>
            <a:r>
              <a:rPr lang="en-IE" sz="2400" dirty="0"/>
              <a:t>, </a:t>
            </a:r>
            <a:r>
              <a:rPr lang="en-IE" sz="2400" dirty="0" err="1"/>
              <a:t>marquess</a:t>
            </a:r>
            <a:r>
              <a:rPr lang="en-IE" sz="2400" dirty="0"/>
              <a:t> of </a:t>
            </a:r>
            <a:r>
              <a:rPr lang="en-IE" sz="2400" dirty="0" err="1"/>
              <a:t>Headfort</a:t>
            </a:r>
            <a:endParaRPr lang="en-IE" sz="2400" dirty="0"/>
          </a:p>
          <a:p>
            <a:r>
              <a:rPr lang="en-IE" sz="2400" dirty="0"/>
              <a:t>Hunting lodge, now Virginia Park Lodge (1750s)</a:t>
            </a:r>
          </a:p>
          <a:p>
            <a:r>
              <a:rPr lang="en-IE" sz="2400" dirty="0"/>
              <a:t>Capt. Bryan O’Reilly, died 1814</a:t>
            </a:r>
          </a:p>
          <a:p>
            <a:r>
              <a:rPr lang="en-IE" sz="2400" dirty="0"/>
              <a:t>Rev. Robert Sargent and Henry Sargent</a:t>
            </a:r>
          </a:p>
          <a:p>
            <a:r>
              <a:rPr lang="en-IE" sz="2400" dirty="0"/>
              <a:t>Land Acts, 1870 - 1929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LANDLORDISM</a:t>
            </a:r>
          </a:p>
        </p:txBody>
      </p:sp>
    </p:spTree>
    <p:extLst>
      <p:ext uri="{BB962C8B-B14F-4D97-AF65-F5344CB8AC3E}">
        <p14:creationId xmlns:p14="http://schemas.microsoft.com/office/powerpoint/2010/main" val="2770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/>
              <a:t>Background: increased population, dependence on potato, subdivision of holdings</a:t>
            </a:r>
          </a:p>
          <a:p>
            <a:r>
              <a:rPr lang="en-IE" sz="2400" dirty="0"/>
              <a:t>Potato blight 1845-’48, leading to starvation and disease</a:t>
            </a:r>
          </a:p>
          <a:p>
            <a:r>
              <a:rPr lang="en-IE" sz="2400" dirty="0"/>
              <a:t>Relief works – roadmaking, </a:t>
            </a:r>
            <a:r>
              <a:rPr lang="en-IE" sz="2400" dirty="0" err="1"/>
              <a:t>stonebreaking</a:t>
            </a:r>
            <a:r>
              <a:rPr lang="en-IE" sz="2400" dirty="0"/>
              <a:t>. 61 employed at </a:t>
            </a:r>
            <a:r>
              <a:rPr lang="en-IE" sz="2400" dirty="0" err="1"/>
              <a:t>stonebreaking</a:t>
            </a:r>
            <a:r>
              <a:rPr lang="en-IE" sz="2400" dirty="0"/>
              <a:t> in April-May 1850</a:t>
            </a:r>
          </a:p>
          <a:p>
            <a:r>
              <a:rPr lang="en-IE" sz="2400" dirty="0"/>
              <a:t>Oldcastle workhouse. Temporary fever hospitals</a:t>
            </a:r>
          </a:p>
          <a:p>
            <a:r>
              <a:rPr lang="en-IE" sz="2400" dirty="0"/>
              <a:t>Emigration – “coffin ships”</a:t>
            </a:r>
          </a:p>
          <a:p>
            <a:r>
              <a:rPr lang="en-IE" sz="2400" dirty="0"/>
              <a:t>Effect on population – decrease of 30.34% between 1841 and 1851</a:t>
            </a:r>
          </a:p>
          <a:p>
            <a:r>
              <a:rPr lang="en-IE" sz="2400" dirty="0"/>
              <a:t>Serious and lasting effect on the Irish language </a:t>
            </a:r>
            <a:r>
              <a:rPr lang="en-IE" sz="2400"/>
              <a:t>and traditions</a:t>
            </a:r>
            <a:endParaRPr lang="en-IE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AN GORTA MÓR</a:t>
            </a:r>
          </a:p>
        </p:txBody>
      </p:sp>
    </p:spTree>
    <p:extLst>
      <p:ext uri="{BB962C8B-B14F-4D97-AF65-F5344CB8AC3E}">
        <p14:creationId xmlns:p14="http://schemas.microsoft.com/office/powerpoint/2010/main" val="363788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Confirmation ceremony in 1826: examination conducted and sermon preached as </a:t>
            </a:r>
            <a:r>
              <a:rPr lang="en-IE" sz="2400" dirty="0" err="1"/>
              <a:t>Gaeilge</a:t>
            </a:r>
            <a:endParaRPr lang="en-IE" sz="2400" dirty="0"/>
          </a:p>
          <a:p>
            <a:r>
              <a:rPr lang="en-IE" sz="2400" dirty="0" err="1"/>
              <a:t>Pádraig</a:t>
            </a:r>
            <a:r>
              <a:rPr lang="en-IE" sz="2400" dirty="0"/>
              <a:t> </a:t>
            </a:r>
            <a:r>
              <a:rPr lang="en-IE" sz="2400" dirty="0" err="1"/>
              <a:t>Pluincéad</a:t>
            </a:r>
            <a:r>
              <a:rPr lang="en-IE" sz="2400" dirty="0"/>
              <a:t>, file; Charles </a:t>
            </a:r>
            <a:r>
              <a:rPr lang="en-IE" sz="2400" dirty="0" err="1"/>
              <a:t>Coote</a:t>
            </a:r>
            <a:r>
              <a:rPr lang="en-IE" sz="2400" dirty="0"/>
              <a:t>; tradition of </a:t>
            </a:r>
            <a:r>
              <a:rPr lang="en-IE" sz="2400" dirty="0" err="1"/>
              <a:t>balladmaking</a:t>
            </a:r>
            <a:r>
              <a:rPr lang="en-IE" sz="2400" dirty="0"/>
              <a:t>; </a:t>
            </a:r>
            <a:r>
              <a:rPr lang="en-IE" sz="2400" dirty="0" err="1"/>
              <a:t>Peadar</a:t>
            </a:r>
            <a:r>
              <a:rPr lang="en-IE" sz="2400" dirty="0"/>
              <a:t> Ó </a:t>
            </a:r>
            <a:r>
              <a:rPr lang="en-IE" sz="2400" dirty="0" err="1"/>
              <a:t>Gealacháin</a:t>
            </a:r>
            <a:endParaRPr lang="en-IE" sz="2400" dirty="0"/>
          </a:p>
          <a:p>
            <a:r>
              <a:rPr lang="en-IE" sz="2400" dirty="0" err="1"/>
              <a:t>Dubhghlas</a:t>
            </a:r>
            <a:r>
              <a:rPr lang="en-IE" sz="2400" dirty="0"/>
              <a:t> de </a:t>
            </a:r>
            <a:r>
              <a:rPr lang="en-IE" sz="2400" dirty="0" err="1"/>
              <a:t>hÍde</a:t>
            </a:r>
            <a:r>
              <a:rPr lang="en-IE" sz="2400" dirty="0"/>
              <a:t> (c. 1899)</a:t>
            </a:r>
          </a:p>
          <a:p>
            <a:r>
              <a:rPr lang="en-IE" sz="2400" dirty="0" err="1"/>
              <a:t>Gaeilge</a:t>
            </a:r>
            <a:r>
              <a:rPr lang="en-IE" sz="2400" dirty="0"/>
              <a:t> </a:t>
            </a:r>
            <a:r>
              <a:rPr lang="en-IE" sz="2400" dirty="0" err="1"/>
              <a:t>sna</a:t>
            </a:r>
            <a:r>
              <a:rPr lang="en-IE" sz="2400" dirty="0"/>
              <a:t> </a:t>
            </a:r>
            <a:r>
              <a:rPr lang="en-IE" sz="2400" dirty="0" err="1"/>
              <a:t>scoileanna</a:t>
            </a:r>
            <a:endParaRPr lang="en-IE" sz="2400" dirty="0"/>
          </a:p>
          <a:p>
            <a:r>
              <a:rPr lang="en-IE" sz="2400" dirty="0"/>
              <a:t>Drama – </a:t>
            </a:r>
            <a:r>
              <a:rPr lang="en-IE" sz="2400" dirty="0" err="1"/>
              <a:t>Crohan</a:t>
            </a:r>
            <a:r>
              <a:rPr lang="en-IE" sz="2400" dirty="0"/>
              <a:t> AOH hall</a:t>
            </a:r>
          </a:p>
          <a:p>
            <a:r>
              <a:rPr lang="en-IE" sz="2400" dirty="0"/>
              <a:t>Music and Dance</a:t>
            </a:r>
          </a:p>
          <a:p>
            <a:r>
              <a:rPr lang="en-IE" sz="2400" dirty="0" err="1"/>
              <a:t>Cumann</a:t>
            </a:r>
            <a:r>
              <a:rPr lang="en-IE" sz="2400" dirty="0"/>
              <a:t> </a:t>
            </a:r>
            <a:r>
              <a:rPr lang="en-IE" sz="2400" dirty="0" err="1"/>
              <a:t>Lúthchleas</a:t>
            </a:r>
            <a:r>
              <a:rPr lang="en-IE" sz="2400" dirty="0"/>
              <a:t> Gael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TEANGA AGUS CULTÚR</a:t>
            </a:r>
          </a:p>
        </p:txBody>
      </p:sp>
    </p:spTree>
    <p:extLst>
      <p:ext uri="{BB962C8B-B14F-4D97-AF65-F5344CB8AC3E}">
        <p14:creationId xmlns:p14="http://schemas.microsoft.com/office/powerpoint/2010/main" val="394579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OUR BUILT HERITAGE</a:t>
            </a:r>
          </a:p>
        </p:txBody>
      </p:sp>
    </p:spTree>
    <p:extLst>
      <p:ext uri="{BB962C8B-B14F-4D97-AF65-F5344CB8AC3E}">
        <p14:creationId xmlns:p14="http://schemas.microsoft.com/office/powerpoint/2010/main" val="235254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 err="1"/>
              <a:t>Munterconnaught</a:t>
            </a:r>
            <a:r>
              <a:rPr lang="en-IE" sz="2400" dirty="0"/>
              <a:t> A History 1847-1997 (</a:t>
            </a:r>
            <a:r>
              <a:rPr lang="en-IE" sz="2400" dirty="0" err="1"/>
              <a:t>Knocktemple</a:t>
            </a:r>
            <a:r>
              <a:rPr lang="en-IE" sz="2400" dirty="0"/>
              <a:t> History Committee, 1997)</a:t>
            </a:r>
          </a:p>
          <a:p>
            <a:r>
              <a:rPr lang="en-IE" sz="2400" dirty="0"/>
              <a:t>Noisy Mansions (</a:t>
            </a:r>
            <a:r>
              <a:rPr lang="en-IE" sz="2400" dirty="0" err="1"/>
              <a:t>Knocktemple</a:t>
            </a:r>
            <a:r>
              <a:rPr lang="en-IE" sz="2400" dirty="0"/>
              <a:t> History Committee, 2006)</a:t>
            </a:r>
          </a:p>
          <a:p>
            <a:r>
              <a:rPr lang="en-IE" sz="2400" dirty="0"/>
              <a:t>Archaeological Inventory of County Cavan (Patrick F. O’Donovan, 1995)</a:t>
            </a:r>
          </a:p>
          <a:p>
            <a:r>
              <a:rPr lang="en-IE" sz="2400" dirty="0"/>
              <a:t>The Parishes of </a:t>
            </a:r>
            <a:r>
              <a:rPr lang="en-IE" sz="2400" dirty="0" err="1"/>
              <a:t>Munterconnacht</a:t>
            </a:r>
            <a:r>
              <a:rPr lang="en-IE" sz="2400" dirty="0"/>
              <a:t> and </a:t>
            </a:r>
            <a:r>
              <a:rPr lang="en-IE" sz="2400" dirty="0" err="1"/>
              <a:t>Castlerahan</a:t>
            </a:r>
            <a:r>
              <a:rPr lang="en-IE" sz="2400" dirty="0"/>
              <a:t> (Philip O’Connell, </a:t>
            </a:r>
            <a:r>
              <a:rPr lang="en-IE" sz="2400" i="1" dirty="0"/>
              <a:t>Journal of the </a:t>
            </a:r>
            <a:r>
              <a:rPr lang="en-IE" sz="2400" i="1" dirty="0" err="1"/>
              <a:t>Breifny</a:t>
            </a:r>
            <a:r>
              <a:rPr lang="en-IE" sz="2400" i="1" dirty="0"/>
              <a:t> Antiquarian Society, </a:t>
            </a:r>
            <a:r>
              <a:rPr lang="en-IE" sz="2400" dirty="0"/>
              <a:t>1925, pp 263-310)</a:t>
            </a:r>
          </a:p>
          <a:p>
            <a:r>
              <a:rPr lang="en-IE" sz="2400" dirty="0"/>
              <a:t>Schools’ Folklore Collection, </a:t>
            </a:r>
            <a:r>
              <a:rPr lang="en-IE" sz="2400" dirty="0">
                <a:hlinkClick r:id="rId2"/>
              </a:rPr>
              <a:t>www.duchas.ie</a:t>
            </a:r>
            <a:r>
              <a:rPr lang="en-IE" sz="2400" dirty="0"/>
              <a:t> </a:t>
            </a:r>
          </a:p>
          <a:p>
            <a:r>
              <a:rPr lang="en-IE" sz="2400" dirty="0"/>
              <a:t>Michael McShane and Catherine Kerr</a:t>
            </a:r>
            <a:r>
              <a:rPr lang="en-IE" sz="2400"/>
              <a:t>, </a:t>
            </a:r>
            <a:r>
              <a:rPr lang="en-IE" sz="2400">
                <a:hlinkClick r:id="rId3"/>
              </a:rPr>
              <a:t>www.cavantownlands.com</a:t>
            </a:r>
            <a:r>
              <a:rPr lang="en-IE" sz="2400"/>
              <a:t> </a:t>
            </a:r>
            <a:endParaRPr lang="en-IE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dirty="0">
                <a:solidFill>
                  <a:schemeClr val="accent1"/>
                </a:solidFill>
                <a:effectLst/>
                <a:latin typeface="Algerian" panose="04020705040A02060702" pitchFamily="82" charset="0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96737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585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Lucida Sans Unicode</vt:lpstr>
      <vt:lpstr>Verdana</vt:lpstr>
      <vt:lpstr>Wingdings 2</vt:lpstr>
      <vt:lpstr>Wingdings 3</vt:lpstr>
      <vt:lpstr>Concourse</vt:lpstr>
      <vt:lpstr>MUNTERCONNAUGHT HERITAGE SOCIETY</vt:lpstr>
      <vt:lpstr>ARCHAEOLOGICAL SITES</vt:lpstr>
      <vt:lpstr>logainmneacha</vt:lpstr>
      <vt:lpstr>PLANTATION and SETTLEMENT</vt:lpstr>
      <vt:lpstr>LANDLORDISM</vt:lpstr>
      <vt:lpstr>AN GORTA MÓR</vt:lpstr>
      <vt:lpstr>TEANGA AGUS CULTÚR</vt:lpstr>
      <vt:lpstr>OUR BUILT HERITAGE</vt:lpstr>
      <vt:lpstr>SOURCES</vt:lpstr>
      <vt:lpstr>SOURCES (CONTD.)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MUNTERCONNAUGHT HERITAGE SOCIETY</dc:title>
  <dc:creator>Declan Cooney</dc:creator>
  <cp:lastModifiedBy>Lynch, Tom</cp:lastModifiedBy>
  <cp:revision>28</cp:revision>
  <dcterms:created xsi:type="dcterms:W3CDTF">2022-11-17T10:41:55Z</dcterms:created>
  <dcterms:modified xsi:type="dcterms:W3CDTF">2022-12-09T09:55:05Z</dcterms:modified>
</cp:coreProperties>
</file>